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79" r:id="rId2"/>
    <p:sldId id="258" r:id="rId3"/>
    <p:sldId id="272" r:id="rId4"/>
    <p:sldId id="273" r:id="rId5"/>
    <p:sldId id="270" r:id="rId6"/>
    <p:sldId id="268" r:id="rId7"/>
    <p:sldId id="269" r:id="rId8"/>
    <p:sldId id="262" r:id="rId9"/>
    <p:sldId id="274" r:id="rId10"/>
    <p:sldId id="263" r:id="rId11"/>
    <p:sldId id="265" r:id="rId12"/>
    <p:sldId id="266" r:id="rId13"/>
    <p:sldId id="275" r:id="rId14"/>
    <p:sldId id="276" r:id="rId15"/>
    <p:sldId id="277" r:id="rId16"/>
    <p:sldId id="278" r:id="rId17"/>
  </p:sldIdLst>
  <p:sldSz cx="12192000" cy="6858000"/>
  <p:notesSz cx="6858000" cy="9144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A14A49-B9D1-42CC-B521-E40198A9ED68}">
  <a:tblStyle styleId="{9CA14A49-B9D1-42CC-B521-E40198A9E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970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638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43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89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141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06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0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551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7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33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71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197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9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07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01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42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f899a536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47f899a536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395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82691"/>
          <a:stretch/>
        </p:blipFill>
        <p:spPr>
          <a:xfrm>
            <a:off x="0" y="5679259"/>
            <a:ext cx="12192000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395162" y="1895450"/>
            <a:ext cx="97122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4400"/>
              <a:buFont typeface="Arial Narrow"/>
              <a:buNone/>
            </a:pPr>
            <a:r>
              <a:rPr lang="en-US" sz="440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</a:t>
            </a:r>
            <a:r>
              <a:rPr lang="ru-RU" sz="440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</a:t>
            </a:r>
            <a:r>
              <a:rPr lang="en-US" sz="440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ациональных </a:t>
            </a:r>
            <a:r>
              <a:rPr lang="ru-RU" sz="440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и федеральных </a:t>
            </a:r>
            <a:r>
              <a:rPr lang="en-US" sz="440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проектов Российской </a:t>
            </a:r>
            <a:r>
              <a:rPr lang="en-US" sz="440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Федерации</a:t>
            </a:r>
            <a:endParaRPr sz="440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4400"/>
              <a:buFont typeface="Arial Narrow"/>
              <a:buNone/>
            </a:pPr>
            <a:r>
              <a:rPr lang="en-US" sz="440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в </a:t>
            </a:r>
            <a:r>
              <a:rPr lang="en-US" sz="4400" b="0" i="0" u="none" strike="noStrike" cap="none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Удмуртской Республик</a:t>
            </a:r>
            <a:r>
              <a:rPr lang="en-US" sz="440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е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l="39375" b="90925"/>
          <a:stretch/>
        </p:blipFill>
        <p:spPr>
          <a:xfrm>
            <a:off x="0" y="0"/>
            <a:ext cx="12192000" cy="920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36526" y="5199017"/>
            <a:ext cx="4070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Министр социальной политики и труда Удмуртской Республики</a:t>
            </a:r>
          </a:p>
          <a:p>
            <a:r>
              <a:rPr lang="ru-RU" dirty="0" smtClean="0"/>
              <a:t>Т.Ю. </a:t>
            </a:r>
            <a:r>
              <a:rPr lang="ru-RU" dirty="0" err="1" smtClean="0"/>
              <a:t>Чуракова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95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мероприятия на 2019 год</a:t>
            </a: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Финансовая поддержка семей при рождении детей</a:t>
            </a: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3206428128"/>
              </p:ext>
            </p:extLst>
          </p:nvPr>
        </p:nvGraphicFramePr>
        <p:xfrm>
          <a:off x="276447" y="1605517"/>
          <a:ext cx="11363865" cy="4256464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66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8992"/>
              </a:tblGrid>
              <a:tr h="4252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Сумма (млн. руб.)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Ежемесячные выплаты в связи с рождением (усыновлением) первого ребенка</a:t>
                      </a:r>
                    </a:p>
                  </a:txBody>
                  <a:tcPr marL="9525" marR="9525" marT="9525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850,3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Ежемесячная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682,9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42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Меры социальной поддержки, предусмотренные законом Удмуртской Республики от 5 мая 2006 года №13-РЗ «О мерах по социальной поддержке многодетных семей»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469,5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1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Предоставление материнского (семейного) капитала семьям, имеющим двух и более детей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3 387,2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16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Экстракорпоральное оплодотворение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83,3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Пропаганда семейных ценностей и института многодетной семьи </a:t>
                      </a:r>
                    </a:p>
                  </a:txBody>
                  <a:tcPr marL="9525" marR="9525" marT="9525" marB="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13,0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23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Единовременная денежная выплата при рождении ребенка студенческих семей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7,0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мероприятия на 2019 год</a:t>
            </a: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Содействие занятости женщин – создание условий дошкольного образования для детей в возрасте до трех лет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522760520"/>
              </p:ext>
            </p:extLst>
          </p:nvPr>
        </p:nvGraphicFramePr>
        <p:xfrm>
          <a:off x="287079" y="2192906"/>
          <a:ext cx="11755120" cy="304785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75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4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955"/>
              </a:tblGrid>
              <a:tr h="3684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Сумма (млн. руб.)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4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Организация профессионального обучения  и дополнительного профессионального образования женщин в период отпуска по уходу за ребенком в возрасте до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3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лет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1,7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84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Проведение социологического опроса  и анализ статистической данных в целях определения потребности женщин, имеющих детей, в профессиональном обучении и дополнительном профессиональном образовании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84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Проведение социологического опроса с целью определения потребности в организации присмотра за детьми в образовательных организациях профессионального образования в период обучения женщин, имеющих детей в возрасте до трех лет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68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дополнительных мест в организациях, осуществляющих образовательную деятельность по образовательным программам дошкольного образования, для детей в возрасте до трех лет 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1408,5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мероприятия на 2019 год</a:t>
            </a:r>
          </a:p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Старшее поколение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1933579017"/>
              </p:ext>
            </p:extLst>
          </p:nvPr>
        </p:nvGraphicFramePr>
        <p:xfrm>
          <a:off x="233207" y="1594885"/>
          <a:ext cx="11755120" cy="3943767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75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4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955"/>
              </a:tblGrid>
              <a:tr h="4536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Сумма (млн. руб.)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Иммунизация против пневмококковой инфекции граждан старше трудоспособного возраста из групп риска,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проживающих в организациях социального обслуживания в Удмуртской Республике</a:t>
                      </a: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1,87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80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Приобретение автотранспорта в целях доставки лиц старше 65 лет, проживающих в сельской местности, в медицинские организации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39,9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Организация мероприятий по профессиональному обучению и дополнительному </a:t>
                      </a:r>
                      <a:r>
                        <a:rPr lang="ru-RU" sz="1400" b="1" i="1" u="none" strike="noStrike" cap="none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профессионольному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образованию лиц </a:t>
                      </a:r>
                      <a:r>
                        <a:rPr lang="ru-RU" sz="1400" b="1" i="1" u="none" strike="noStrike" cap="none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предпенсионного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возраста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39,9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Проведение ежегодно чемпионата профессионального мастерства Удмуртской Республики по стандартам </a:t>
                      </a:r>
                      <a:r>
                        <a:rPr lang="ru-RU" sz="1400" b="1" i="1" u="none" strike="noStrike" cap="none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WorldSkills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для людей старше 50-ти лет «НАВЫКИ МУДРЫХ»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3,0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801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Проведение регионального форума «Наставник»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0,5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2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Федеральные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проекты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НП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«Производительность труда и поддержка занятости»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участие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УР</a:t>
            </a:r>
            <a:endParaRPr lang="ru-RU" sz="30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ru-RU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(2019 год, </a:t>
            </a:r>
            <a:r>
              <a:rPr lang="ru-RU" sz="2400" b="1" i="0" u="none" strike="noStrike" cap="none" dirty="0" err="1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млн</a:t>
            </a:r>
            <a:r>
              <a:rPr lang="ru-RU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руб.</a:t>
            </a:r>
            <a:r>
              <a:rPr lang="en-US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rPr lang="en-US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*</a:t>
            </a:r>
            <a:endParaRPr lang="ru-RU" sz="2400" b="1" i="0" u="none" strike="noStrike" cap="none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1524070055"/>
              </p:ext>
            </p:extLst>
          </p:nvPr>
        </p:nvGraphicFramePr>
        <p:xfrm>
          <a:off x="434296" y="2037853"/>
          <a:ext cx="11311650" cy="144774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12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65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1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47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7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err="1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Название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</a:t>
                      </a: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едеральный</a:t>
                      </a: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бюджет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i="0" u="none" strike="noStrike" cap="none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Бюджет УР</a:t>
                      </a:r>
                      <a:endParaRPr sz="15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Внебюджет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5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smtClean="0">
                          <a:solidFill>
                            <a:srgbClr val="C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«Поддержка </a:t>
                      </a:r>
                      <a:r>
                        <a:rPr lang="ru-RU" sz="1400" b="1" i="1" u="none" strike="noStrike" cap="none" dirty="0" smtClean="0">
                          <a:solidFill>
                            <a:srgbClr val="C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занятости и повышение эффективности рынка труда для обеспечения роста производительности труда в Удмуртской Республике»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 b="1" i="1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91,199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4,800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5">
            <a:alphaModFix/>
          </a:blip>
          <a:srcRect l="4415" b="1448"/>
          <a:stretch/>
        </p:blipFill>
        <p:spPr>
          <a:xfrm>
            <a:off x="11282861" y="1057276"/>
            <a:ext cx="468963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15"/>
          <p:cNvSpPr txBox="1"/>
          <p:nvPr/>
        </p:nvSpPr>
        <p:spPr>
          <a:xfrm>
            <a:off x="406402" y="6292825"/>
            <a:ext cx="10295100" cy="29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180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* </a:t>
            </a:r>
            <a:r>
              <a:rPr lang="ru-RU" sz="1800" smtClean="0">
                <a:solidFill>
                  <a:schemeClr val="tx1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июнь 2019 года</a:t>
            </a:r>
            <a:endParaRPr lang="ru-RU" i="0" u="none" strike="noStrike" cap="none" smtClean="0">
              <a:solidFill>
                <a:schemeClr val="tx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60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45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865846" y="544587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Clr>
                <a:srgbClr val="D90033"/>
              </a:buClr>
              <a:buSzPts val="3600"/>
              <a:buFont typeface="Arial Narrow"/>
              <a:buNone/>
              <a:defRPr sz="3000" b="1">
                <a:solidFill>
                  <a:srgbClr val="D90033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rPr lang="ru-RU" smtClean="0">
                <a:sym typeface="Arial Narrow"/>
              </a:rPr>
              <a:t>Основные целевые </a:t>
            </a:r>
            <a:r>
              <a:rPr lang="ru-RU">
                <a:sym typeface="Arial Narrow"/>
              </a:rPr>
              <a:t>показатели за 1 полугодие 2019 года</a:t>
            </a:r>
          </a:p>
          <a:p>
            <a:endParaRPr lang="ru-RU"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2802809263"/>
              </p:ext>
            </p:extLst>
          </p:nvPr>
        </p:nvGraphicFramePr>
        <p:xfrm>
          <a:off x="406402" y="1422199"/>
          <a:ext cx="11262433" cy="248376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324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6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582"/>
                <a:gridCol w="1173708"/>
                <a:gridCol w="1009934"/>
                <a:gridCol w="1282890"/>
                <a:gridCol w="1091820"/>
                <a:gridCol w="1119116"/>
              </a:tblGrid>
              <a:tr h="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Региональный проект</a:t>
                      </a: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Ед. измерения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Базовое</a:t>
                      </a: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значение</a:t>
                      </a:r>
                      <a:endParaRPr lang="ru-RU" sz="1400" b="1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Плановое значение</a:t>
                      </a:r>
                      <a:r>
                        <a:rPr lang="en-US" sz="13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lang="ru-RU" sz="1300" b="1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</a:t>
                      </a:r>
                      <a:r>
                        <a:rPr lang="ru-RU" sz="1300" b="1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1 полугодие 2019 г</a:t>
                      </a:r>
                      <a:endParaRPr lang="ru-RU" sz="1300" b="1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Фактическое значение за 1 полугодие 2019 г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Плановое значение на 31.12.2019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4540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Значение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Дата расчета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Численность работников предприятий-участников регионального проекта, прошедших опережающее профессиональное обучение и дополнительное профессиональное образование в целях повышения производительности труда по Удмуртской Республике» 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тыс. человек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30.11.2018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1117</a:t>
                      </a:r>
                    </a:p>
                  </a:txBody>
                  <a:tcPr marL="68580" marR="68580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1117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2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94658" y="557183"/>
            <a:ext cx="1110619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Clr>
                <a:srgbClr val="D90033"/>
              </a:buClr>
              <a:buSzPts val="3600"/>
              <a:buFont typeface="Arial Narrow"/>
              <a:buNone/>
              <a:defRPr sz="3000" b="1">
                <a:solidFill>
                  <a:srgbClr val="D90033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rPr lang="ru-RU">
                <a:sym typeface="Arial Narrow"/>
              </a:rPr>
              <a:t>Ключевые мероприятия, реализованные за январь - июнь 2019 года</a:t>
            </a:r>
          </a:p>
          <a:p>
            <a:endParaRPr lang="ru-RU"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3589406083"/>
              </p:ext>
            </p:extLst>
          </p:nvPr>
        </p:nvGraphicFramePr>
        <p:xfrm>
          <a:off x="406402" y="1422199"/>
          <a:ext cx="11106297" cy="143250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383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2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833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Сумма (млн руб.)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Заключено Соглашение между Правительством Удмуртской Республики и Рострудом о предоставлении иных межбюджетных трансфертов на реализацию в текущем финансовом году мероприятий по поддержке занятости (при наличии софинансирования из федерального бюджета)»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Соглашение от 29.03.2019 №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150-17-2019-119</a:t>
                      </a:r>
                      <a:endParaRPr lang="ru-RU" sz="1400" b="1" i="1" u="none" strike="noStrike" cap="none" dirty="0" smtClean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91,199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14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94658" y="622299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Clr>
                <a:srgbClr val="D90033"/>
              </a:buClr>
              <a:buSzPts val="3600"/>
              <a:buFont typeface="Arial Narrow"/>
              <a:buNone/>
              <a:defRPr sz="3000" b="1">
                <a:solidFill>
                  <a:srgbClr val="D90033"/>
                </a:solidFill>
                <a:latin typeface="Arial Narrow"/>
                <a:ea typeface="Arial Narrow"/>
                <a:cs typeface="Arial Narrow"/>
              </a:defRPr>
            </a:lvl1pPr>
          </a:lstStyle>
          <a:p>
            <a:r>
              <a:rPr lang="ru-RU">
                <a:sym typeface="Arial Narrow"/>
              </a:rPr>
              <a:t>Ключевые мероприятия на плановый период 2019 год </a:t>
            </a:r>
          </a:p>
          <a:p>
            <a:endParaRPr lang="ru-RU"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3155811514"/>
              </p:ext>
            </p:extLst>
          </p:nvPr>
        </p:nvGraphicFramePr>
        <p:xfrm>
          <a:off x="406402" y="1422199"/>
          <a:ext cx="11219541" cy="243828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53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5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1086"/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Сумма (млн руб.)</a:t>
                      </a: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Выделена категория работников предприятий – участников регионального проекта, которым требуется профессиональное обучение, переобучение или повышение квалификации для реализации мероприятий по повышению производительности труда на предприятии»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26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Сформированы списки на обучение, выбраны обучающие курсы и обучающие организации»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«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Обучены работники предприятий-участников регионального проекта, определенные в категории требующих дополнительного обучения в целях повышения производительности труда по Удмуртской Республике»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95,999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7999"/>
            <a:ext cx="10295100" cy="76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</a:t>
            </a:r>
            <a:r>
              <a:rPr lang="ru-RU" sz="3600" b="1" dirty="0" err="1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ациональный</a:t>
            </a:r>
            <a:r>
              <a:rPr lang="ru-RU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проект </a:t>
            </a: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lang="ru-RU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 </a:t>
            </a:r>
            <a:endParaRPr lang="ru-RU" sz="36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1"/>
          <p:cNvGrpSpPr/>
          <p:nvPr/>
        </p:nvGrpSpPr>
        <p:grpSpPr bwMode="auto">
          <a:xfrm>
            <a:off x="377644" y="1197764"/>
            <a:ext cx="6720871" cy="4608677"/>
            <a:chOff x="178369" y="980728"/>
            <a:chExt cx="3886118" cy="2502089"/>
          </a:xfrm>
        </p:grpSpPr>
        <p:grpSp>
          <p:nvGrpSpPr>
            <p:cNvPr id="10" name="Группа 6"/>
            <p:cNvGrpSpPr/>
            <p:nvPr/>
          </p:nvGrpSpPr>
          <p:grpSpPr bwMode="auto">
            <a:xfrm>
              <a:off x="178369" y="1772225"/>
              <a:ext cx="3886118" cy="1710592"/>
              <a:chOff x="692100" y="2057399"/>
              <a:chExt cx="7693710" cy="3673141"/>
            </a:xfrm>
          </p:grpSpPr>
          <p:pic>
            <p:nvPicPr>
              <p:cNvPr id="12" name="Picture 5" descr="C:\Users\pmarkasian\Desktop\Other\Шаблоны\заготовки1\9\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4734"/>
              <a:stretch>
                <a:fillRect/>
              </a:stretch>
            </p:blipFill>
            <p:spPr bwMode="auto">
              <a:xfrm>
                <a:off x="834706" y="2077576"/>
                <a:ext cx="2381250" cy="365296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13" name="Picture 6" descr="C:\Users\pmarkasian\Desktop\Other\Шаблоны\заготовки1\9\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3029"/>
              <a:stretch>
                <a:fillRect/>
              </a:stretch>
            </p:blipFill>
            <p:spPr bwMode="auto">
              <a:xfrm>
                <a:off x="3326130" y="2057400"/>
                <a:ext cx="2381250" cy="367314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14" name="Picture 7" descr="C:\Users\pmarkasian\Desktop\Other\Шаблоны\заготовки1\9\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3029"/>
              <a:stretch>
                <a:fillRect/>
              </a:stretch>
            </p:blipFill>
            <p:spPr bwMode="auto">
              <a:xfrm>
                <a:off x="6004560" y="2057399"/>
                <a:ext cx="2381250" cy="3673141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>
                <a:off x="692100" y="3060920"/>
                <a:ext cx="2474063" cy="1794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Font typeface="Arial" pitchFamily="34" charset="0"/>
                  <a:buNone/>
                </a:pPr>
                <a:r>
                  <a:rPr lang="ru-RU" altLang="ru-RU" sz="18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Финансовая поддержка семей при рождении детей</a:t>
                </a: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Font typeface="Arial" pitchFamily="34" charset="0"/>
                  <a:buNone/>
                </a:pPr>
                <a:endParaRPr lang="ru-RU" altLang="ru-RU" sz="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Font typeface="Arial" pitchFamily="34" charset="0"/>
                  <a:buNone/>
                </a:pP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(</a:t>
                </a:r>
                <a:r>
                  <a:rPr lang="ru-RU" altLang="ru-RU" sz="1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Минсоцполитики</a:t>
                </a: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 УР)</a:t>
                </a:r>
                <a:endParaRPr lang="ru-RU" altLang="ru-RU" sz="1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3223273" y="2677148"/>
                <a:ext cx="2375994" cy="2960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FontTx/>
                  <a:buNone/>
                </a:pPr>
                <a:r>
                  <a:rPr lang="ru-RU" altLang="ru-RU" sz="16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Содействие занятости женщин – создание условий дошкольного образования для детей в возрасте до трех </a:t>
                </a:r>
                <a:r>
                  <a:rPr lang="ru-RU" altLang="ru-RU" sz="16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лет</a:t>
                </a:r>
              </a:p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FontTx/>
                  <a:buNone/>
                </a:pP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(</a:t>
                </a:r>
                <a:r>
                  <a:rPr lang="ru-RU" altLang="ru-RU" sz="1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Минсоцполитики</a:t>
                </a: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 УР, Минобразования УР, Минстрой УР)</a:t>
                </a:r>
                <a:endParaRPr lang="ru-RU" altLang="ru-RU" sz="1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5968629" y="3005398"/>
                <a:ext cx="2310659" cy="1399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8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Старшее </a:t>
                </a:r>
                <a:r>
                  <a:rPr lang="ru-RU" altLang="ru-RU" sz="18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поколение</a:t>
                </a: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(</a:t>
                </a:r>
                <a:r>
                  <a:rPr lang="ru-RU" altLang="ru-RU" sz="1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Минсоц</a:t>
                </a: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 </a:t>
                </a: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УР, Минздрав УР)</a:t>
                </a:r>
                <a:endParaRPr lang="ru-RU" altLang="ru-RU" sz="1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</p:txBody>
          </p:sp>
        </p:grpSp>
        <p:sp>
          <p:nvSpPr>
            <p:cNvPr id="11" name="Прямоугольник 14"/>
            <p:cNvSpPr>
              <a:spLocks noChangeArrowheads="1"/>
            </p:cNvSpPr>
            <p:nvPr/>
          </p:nvSpPr>
          <p:spPr bwMode="auto">
            <a:xfrm>
              <a:off x="1935400" y="980728"/>
              <a:ext cx="184792" cy="400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2000" dirty="0">
                <a:solidFill>
                  <a:srgbClr val="566579"/>
                </a:solidFill>
                <a:latin typeface="Trebuchet MS" pitchFamily="34" charset="0"/>
                <a:sym typeface="Arial" pitchFamily="34" charset="0"/>
              </a:endParaRPr>
            </a:p>
          </p:txBody>
        </p:sp>
      </p:grpSp>
      <p:grpSp>
        <p:nvGrpSpPr>
          <p:cNvPr id="33" name="Группа 15"/>
          <p:cNvGrpSpPr/>
          <p:nvPr/>
        </p:nvGrpSpPr>
        <p:grpSpPr>
          <a:xfrm>
            <a:off x="7304368" y="1011435"/>
            <a:ext cx="4547982" cy="4795006"/>
            <a:chOff x="5491693" y="2262311"/>
            <a:chExt cx="3557173" cy="4698715"/>
          </a:xfrm>
        </p:grpSpPr>
        <p:pic>
          <p:nvPicPr>
            <p:cNvPr id="34" name="Picture 6" descr="C:\Users\pmarkasian\Desktop\Other\Шаблоны\заготовки1\9\1.png"/>
            <p:cNvPicPr>
              <a:picLocks noChangeAspect="1" noChangeArrowheads="1"/>
            </p:cNvPicPr>
            <p:nvPr/>
          </p:nvPicPr>
          <p:blipFill>
            <a:blip r:embed="rId5" cstate="print"/>
            <a:srcRect b="13029"/>
            <a:stretch>
              <a:fillRect/>
            </a:stretch>
          </p:blipFill>
          <p:spPr bwMode="auto">
            <a:xfrm>
              <a:off x="7442216" y="3959077"/>
              <a:ext cx="1606650" cy="3001949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grpSp>
          <p:nvGrpSpPr>
            <p:cNvPr id="35" name="Группа 17"/>
            <p:cNvGrpSpPr/>
            <p:nvPr/>
          </p:nvGrpSpPr>
          <p:grpSpPr>
            <a:xfrm>
              <a:off x="5491693" y="2262311"/>
              <a:ext cx="3472795" cy="4698715"/>
              <a:chOff x="5491693" y="1542231"/>
              <a:chExt cx="3472795" cy="4698715"/>
            </a:xfrm>
          </p:grpSpPr>
          <p:pic>
            <p:nvPicPr>
              <p:cNvPr id="36" name="Picture 5" descr="C:\Users\pmarkasian\Desktop\Other\Шаблоны\заготовки1\9\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4734"/>
              <a:stretch>
                <a:fillRect/>
              </a:stretch>
            </p:blipFill>
            <p:spPr bwMode="auto">
              <a:xfrm>
                <a:off x="5548431" y="3154444"/>
                <a:ext cx="1635829" cy="3086502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91693" y="3876490"/>
                <a:ext cx="1656183" cy="1523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8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Укрепление </a:t>
                </a:r>
                <a:r>
                  <a:rPr lang="ru-RU" altLang="ru-RU" sz="18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общественного</a:t>
                </a:r>
                <a:endParaRPr lang="ru-RU" altLang="ru-RU" sz="18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8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 </a:t>
                </a:r>
                <a:r>
                  <a:rPr lang="ru-RU" altLang="ru-RU" sz="18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здоровья</a:t>
                </a: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(Минздрав УР)</a:t>
                </a: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19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7452320" y="3929728"/>
                <a:ext cx="1512168" cy="1688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8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Спорт-норма жизни</a:t>
                </a: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8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0"/>
                  </a:spcBef>
                  <a:buClr>
                    <a:srgbClr val="C7D3E6"/>
                  </a:buClr>
                  <a:buSzPts val="2400"/>
                  <a:buNone/>
                </a:pP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(</a:t>
                </a:r>
                <a:r>
                  <a:rPr lang="ru-RU" altLang="ru-RU" sz="1400" dirty="0" err="1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Минспорт</a:t>
                </a:r>
                <a:r>
                  <a:rPr lang="ru-RU" alt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Roboto Condensed Light"/>
                  </a:rPr>
                  <a:t> УР)</a:t>
                </a:r>
              </a:p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19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None/>
                </a:pPr>
                <a:endParaRPr lang="ru-RU" altLang="ru-RU" sz="19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Roboto Condensed Light"/>
                </a:endParaRPr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5875933" y="1542231"/>
                <a:ext cx="1106981" cy="2050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  <a:buClr>
                    <a:srgbClr val="C7D3E6"/>
                  </a:buClr>
                  <a:buSzPts val="2400"/>
                  <a:buFont typeface="Arial" pitchFamily="34" charset="0"/>
                  <a:buNone/>
                </a:pPr>
                <a:endParaRPr lang="ru-RU" altLang="ru-RU" sz="13000" dirty="0">
                  <a:solidFill>
                    <a:srgbClr val="FF6600"/>
                  </a:solidFill>
                  <a:latin typeface="Trebuchet MS" pitchFamily="34" charset="0"/>
                  <a:cs typeface="LilyUPC" pitchFamily="34" charset="-34"/>
                  <a:sym typeface="Roboto Condensed Light"/>
                </a:endParaRPr>
              </a:p>
            </p:txBody>
          </p:sp>
          <p:sp>
            <p:nvSpPr>
              <p:cNvPr id="40" name="Прямоугольник 22"/>
              <p:cNvSpPr/>
              <p:nvPr/>
            </p:nvSpPr>
            <p:spPr>
              <a:xfrm>
                <a:off x="7698900" y="1621184"/>
                <a:ext cx="1053753" cy="2050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13000" b="1" dirty="0">
                  <a:solidFill>
                    <a:srgbClr val="336699"/>
                  </a:solidFill>
                  <a:cs typeface="Rod" pitchFamily="49" charset="-79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889234" y="1696804"/>
            <a:ext cx="114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ru-RU" sz="9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28761" y="1696804"/>
            <a:ext cx="114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endParaRPr lang="ru-RU" sz="9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63599" y="1696804"/>
            <a:ext cx="114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ru-RU" sz="9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6197" y="1717867"/>
            <a:ext cx="114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endParaRPr lang="ru-RU" sz="9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56915" y="1722698"/>
            <a:ext cx="114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  <a:endParaRPr lang="ru-RU" sz="9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7999"/>
            <a:ext cx="10295100" cy="76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</a:t>
            </a:r>
            <a:r>
              <a:rPr lang="ru-RU" sz="3600" b="1" dirty="0" err="1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ациональный</a:t>
            </a:r>
            <a:r>
              <a:rPr lang="ru-RU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проект </a:t>
            </a: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lang="ru-RU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6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 </a:t>
            </a:r>
            <a:endParaRPr lang="ru-RU" sz="36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3"/>
          <p:cNvSpPr txBox="1"/>
          <p:nvPr/>
        </p:nvSpPr>
        <p:spPr>
          <a:xfrm>
            <a:off x="203201" y="1275476"/>
            <a:ext cx="11934701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 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Указ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проекта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01.01.2019 г. – 31.12.2024 г.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25"/>
          <p:cNvSpPr/>
          <p:nvPr/>
        </p:nvSpPr>
        <p:spPr>
          <a:xfrm>
            <a:off x="285497" y="2438769"/>
            <a:ext cx="4651169" cy="360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ПРОЕКТА: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ожидаемой продолжи-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тельности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здоровой жизни до 67 лет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суммарного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коэф-фициента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рождаемости до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1,7 (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1,6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(УР – 1,858 (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1,850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доли граждан, систематически занимающихся физической культурой и спортом до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55%.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27"/>
          <p:cNvCxnSpPr>
            <a:cxnSpLocks/>
          </p:cNvCxnSpPr>
          <p:nvPr/>
        </p:nvCxnSpPr>
        <p:spPr>
          <a:xfrm flipH="1">
            <a:off x="5385816" y="2294494"/>
            <a:ext cx="17694" cy="4369415"/>
          </a:xfrm>
          <a:prstGeom prst="line">
            <a:avLst/>
          </a:prstGeom>
          <a:ln w="76200" cap="sq" cmpd="sng">
            <a:solidFill>
              <a:schemeClr val="accent1">
                <a:lumMod val="50000"/>
              </a:schemeClr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30"/>
          <p:cNvSpPr/>
          <p:nvPr/>
        </p:nvSpPr>
        <p:spPr>
          <a:xfrm>
            <a:off x="5588594" y="2173771"/>
            <a:ext cx="6364224" cy="472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Wingdings" panose="05000000000000000000" pitchFamily="2" charset="2"/>
              <a:buChar char="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механизма финансовой поддержки семей при рождении детей;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осуществления трудовой деятельности женщин, имеющих детей, включая достижение 100% доступности дошкольного образования для детей в возрасте до 3х лет;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реализация программы системной поддержки и повышения качества жизни граждан старшего поколения;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системы мотивации граждан к здоровому образу жизни, включая здоровое питание и отказ от вредных привычек;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резерва.</a:t>
            </a:r>
          </a:p>
        </p:txBody>
      </p:sp>
    </p:spTree>
    <p:extLst>
      <p:ext uri="{BB962C8B-B14F-4D97-AF65-F5344CB8AC3E}">
        <p14:creationId xmlns:p14="http://schemas.microsoft.com/office/powerpoint/2010/main" val="41356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Федеральные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000" b="1" dirty="0" err="1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проекты</a:t>
            </a:r>
            <a:r>
              <a:rPr lang="en-US" sz="3000" b="1" dirty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НП 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”, 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участие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УР</a:t>
            </a:r>
            <a:endParaRPr lang="ru-RU" sz="30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ru-RU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(2019 год, млн. руб.</a:t>
            </a:r>
            <a:r>
              <a:rPr lang="en-US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1" i="0" u="none" strike="noStrike" cap="none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3845509175"/>
              </p:ext>
            </p:extLst>
          </p:nvPr>
        </p:nvGraphicFramePr>
        <p:xfrm>
          <a:off x="434296" y="2037853"/>
          <a:ext cx="11311650" cy="265164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12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96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30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7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 err="1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Название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</a:t>
                      </a:r>
                      <a:r>
                        <a:rPr lang="ru-RU" sz="14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едеральный</a:t>
                      </a: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бюджет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Бюджет УР</a:t>
                      </a:r>
                      <a:endParaRPr sz="15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Внебюджет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5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Финансовая поддержка семей при рождении детей в Удмуртской Республике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(в том числе средства материнского капитала,</a:t>
                      </a:r>
                      <a:r>
                        <a:rPr lang="ru-RU" sz="1400" b="1" i="0" u="none" strike="noStrike" cap="none" baseline="0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ЭКО</a:t>
                      </a: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)</a:t>
                      </a:r>
                      <a:endParaRPr lang="en-US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1180,8</a:t>
                      </a:r>
                      <a:endParaRPr sz="12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758,9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3470,5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sz="15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Занятость женщин - создание условий дошкольного образования для детей в возрасте до трех лет (в том числе садики)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515,5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113,2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</a:t>
                      </a:r>
                      <a:endParaRPr sz="15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 sz="15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Разработка и реализация программы системной поддержки и повышения качества жизни граждан старшего поколения «Старшее поколение» в Удмуртской Республике (в том числе средства Минздрава)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79,9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5,4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23,1</a:t>
                      </a:r>
                      <a:endParaRPr sz="15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НП “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”,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РП «Финансовая поддержка семей», показатели до 2024 года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ru-RU" sz="30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65889"/>
              </p:ext>
            </p:extLst>
          </p:nvPr>
        </p:nvGraphicFramePr>
        <p:xfrm>
          <a:off x="576075" y="1883661"/>
          <a:ext cx="10936625" cy="3891470"/>
        </p:xfrm>
        <a:graphic>
          <a:graphicData uri="http://schemas.openxmlformats.org/drawingml/2006/table">
            <a:tbl>
              <a:tblPr>
                <a:tableStyleId>{9CA14A49-B9D1-42CC-B521-E40198A9ED68}</a:tableStyleId>
              </a:tblPr>
              <a:tblGrid>
                <a:gridCol w="420811"/>
                <a:gridCol w="3279199"/>
                <a:gridCol w="1205729"/>
                <a:gridCol w="1206476"/>
                <a:gridCol w="1205729"/>
                <a:gridCol w="1206476"/>
                <a:gridCol w="1205729"/>
                <a:gridCol w="1206476"/>
              </a:tblGrid>
              <a:tr h="576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Наименование целевого показателя, 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единица измерения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2019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2020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2024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7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Суммарный коэффициент рождаемости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1,741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1,664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1,767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1,710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1,785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1,754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1,797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1,833</a:t>
                      </a:r>
                      <a:endParaRPr lang="ru-RU" sz="105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1,850*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58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Коэффициент рождаемости в возрастной группе 25-29 лет (число родившихся на 1000 женщин соответствующего возраста)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113,7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118,3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122,8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58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Коэффициент рождаемости в возрастной группе 30-34 лет (число родившихся на 1000 женщин соответствующего возраста)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88,6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101,7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105,8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109,7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950" y="6226629"/>
            <a:ext cx="1109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smtClean="0"/>
              <a:t>* </a:t>
            </a:r>
            <a:r>
              <a:rPr lang="ru-RU" sz="1000"/>
              <a:t>В июне 2019 года Минтрудом РФ в субъекты на согласование направлены скорректированные значения показателей.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6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НП “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”,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РП «Содействие занятости женщин», показатели до 2024 года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ru-RU" sz="30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00654"/>
              </p:ext>
            </p:extLst>
          </p:nvPr>
        </p:nvGraphicFramePr>
        <p:xfrm>
          <a:off x="488950" y="1554481"/>
          <a:ext cx="11023749" cy="4332514"/>
        </p:xfrm>
        <a:graphic>
          <a:graphicData uri="http://schemas.openxmlformats.org/drawingml/2006/table">
            <a:tbl>
              <a:tblPr>
                <a:tableStyleId>{9CA14A49-B9D1-42CC-B521-E40198A9ED68}</a:tableStyleId>
              </a:tblPr>
              <a:tblGrid>
                <a:gridCol w="424164"/>
                <a:gridCol w="3305319"/>
                <a:gridCol w="1215335"/>
                <a:gridCol w="1216087"/>
                <a:gridCol w="1215335"/>
                <a:gridCol w="1216087"/>
                <a:gridCol w="1215335"/>
                <a:gridCol w="1216087"/>
              </a:tblGrid>
              <a:tr h="351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Наименование целевого показателя, 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единица измерения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2019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2020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2024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Уровень занятости женщин, имеющих детей дошкольного возраста,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81,7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1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женщин, находящихся в отпуске по уходу за ребенком в возрасте до трех лет, прошедших профессиональное обучение и дополнительное профессиональное образование,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5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воспитанников в возрасте до трех лет, посещающих государственные и муниципальные организации, осуществляющие образовательную деятельность по образовательным программам дошкольного образования и присмотр и уход,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17074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18114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18814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20244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23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воспитанников в возрасте до трех лет, посещающих частные организации, осуществляющие образовательную деятельность по образовательным программам дошкольного образования и присмотр и уход,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7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Доступность дошкольного образования для детей в возрасте ото полутора до трех лет, </a:t>
                      </a:r>
                      <a:r>
                        <a:rPr lang="ru-RU" sz="1000" dirty="0" smtClean="0">
                          <a:effectLst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82,37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84,38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8950" y="6209212"/>
            <a:ext cx="10929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из средств регионального бюджета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750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НП “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Демография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”,</a:t>
            </a: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РП «Старшее поколение»,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r>
              <a:rPr lang="ru-RU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показатели до 2024 года</a:t>
            </a:r>
            <a:r>
              <a:rPr lang="en-US" sz="30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ru-RU" sz="30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3000" b="1" dirty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sz="30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5" y="469900"/>
            <a:ext cx="949325" cy="10191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83743"/>
              </p:ext>
            </p:extLst>
          </p:nvPr>
        </p:nvGraphicFramePr>
        <p:xfrm>
          <a:off x="488948" y="1682496"/>
          <a:ext cx="11023751" cy="4398265"/>
        </p:xfrm>
        <a:graphic>
          <a:graphicData uri="http://schemas.openxmlformats.org/drawingml/2006/table">
            <a:tbl>
              <a:tblPr>
                <a:tableStyleId>{9CA14A49-B9D1-42CC-B521-E40198A9ED68}</a:tableStyleId>
              </a:tblPr>
              <a:tblGrid>
                <a:gridCol w="424165"/>
                <a:gridCol w="3305320"/>
                <a:gridCol w="1215335"/>
                <a:gridCol w="1216087"/>
                <a:gridCol w="1215335"/>
                <a:gridCol w="1216087"/>
                <a:gridCol w="1215335"/>
                <a:gridCol w="1216087"/>
              </a:tblGrid>
              <a:tr h="503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Наименование целевого показателя, </a:t>
                      </a:r>
                      <a:endParaRPr lang="ru-RU" sz="11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единица измерения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2019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2020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2021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2022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2023 год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2024 год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7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Охват граждан старше трудоспособного возраста профилактическими осмотрами, включая диспансеризацию,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30,8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36,8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55,7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65,3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70,0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3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лиц старше трудоспособного возраста, у которых выявлены заболевания и патологические состояния, находящихся под диспансерным наблюдением,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69,1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200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граждан предпенсионного возраста, прошедших профессиональное обучение и дополнительное профессиональное образование, человек (с нарастающим итогом)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1086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1629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2172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2715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3258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3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Уровень госпитализации на геронтологические койки лиц старше 60 лет на 10 тысяч населения соответствующего возраста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47,2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50,1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7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мероприятия, реализованные  за январь-июнь 2019 года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3123134419"/>
              </p:ext>
            </p:extLst>
          </p:nvPr>
        </p:nvGraphicFramePr>
        <p:xfrm>
          <a:off x="448933" y="1155256"/>
          <a:ext cx="11219541" cy="4846050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53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5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13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1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Подписаны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соглашения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 предоставлении субсидий и иных межбюджетных трансфертов из Федерального бюджета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1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Осуществлены выплаты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 связи с рождением (усыновлением) первого ребенка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14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Осуществлены денежные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выплаты, назначаемые в случае рождения третьего ребенка или последующих детей до достижения ребенком возраста трех лет</a:t>
                      </a:r>
                      <a:endParaRPr lang="ru-RU"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91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</a:t>
                      </a:r>
                      <a:endParaRPr sz="1400" b="1" i="0" u="none" strike="noStrike" cap="none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D90033"/>
                          </a:solidFill>
                          <a:effectLst/>
                          <a:uLnTx/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Многодетной семье, нуждающейся в улучшении жилищных условий, в которой одновременно родились трое и более детей, выдано свидетельства о предоставлении безвозмездной субсидии на приобретение жилых помещений за счет средств бюджета Удмуртской Республики (всего в 2019 году родилась одна тройня)</a:t>
                      </a:r>
                      <a:endParaRPr lang="ru-RU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13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Выполнено 424 процедур экстракорпорального оплодотворения и 94 </a:t>
                      </a:r>
                      <a:r>
                        <a:rPr lang="ru-RU" sz="1400" b="1" i="1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криоперенос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эмбриона</a:t>
                      </a:r>
                      <a:endParaRPr lang="ru-RU" sz="1400" b="1" i="0" u="none" strike="noStrike" cap="none" dirty="0" smtClean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7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Приступили к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профессиональному обучению или получению дополнительного профессионального образования 104 женщины, находящиеся в отпуске по уходу за ребенком, до достижения им возраста трех  лет.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7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Проведен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ежегодный чемпионат профессионального мастерства Удмуртской Республики по стандартам </a:t>
                      </a:r>
                      <a:r>
                        <a:rPr lang="ru-RU" sz="1400" b="1" i="1" u="none" strike="noStrike" cap="none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WorldSkills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для людей старше 50-ти лет «НАВЫКИ МУДРЫХ»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77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Приступили</a:t>
                      </a:r>
                      <a:r>
                        <a:rPr lang="ru-RU" sz="1400" b="1" i="1" u="none" strike="noStrike" cap="none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к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профессиональному обучению или получению дополнительного профессионального образования 169 граждан </a:t>
                      </a:r>
                      <a:r>
                        <a:rPr lang="ru-RU" sz="1400" b="1" i="1" u="none" strike="noStrike" cap="none" dirty="0" err="1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предпенсионного</a:t>
                      </a:r>
                      <a:r>
                        <a:rPr lang="ru-RU" sz="1400" b="1" i="1" u="none" strike="noStrike" cap="none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"/>
                        </a:rPr>
                        <a:t> возраста, заключено 76 договоров на обучение 177 граждан</a:t>
                      </a:r>
                      <a:endParaRPr lang="ru-RU" sz="1400" b="1" i="1" u="none" strike="noStrike" cap="none" dirty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4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375" b="90925"/>
          <a:stretch/>
        </p:blipFill>
        <p:spPr>
          <a:xfrm>
            <a:off x="4800600" y="0"/>
            <a:ext cx="7391400" cy="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l="-1" r="96667" b="91481"/>
          <a:stretch/>
        </p:blipFill>
        <p:spPr>
          <a:xfrm>
            <a:off x="0" y="0"/>
            <a:ext cx="406402" cy="58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488950" y="268287"/>
            <a:ext cx="46386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497C"/>
              </a:buClr>
              <a:buSzPts val="1200"/>
              <a:buFont typeface="Arial Narrow"/>
              <a:buNone/>
            </a:pPr>
            <a:r>
              <a:rPr lang="en-US" sz="12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Реализация Национальных проектов Российской Федерации</a:t>
            </a:r>
            <a:r>
              <a:rPr lang="en-US" sz="1100" b="1" i="0" u="none" strike="noStrike" cap="none">
                <a:solidFill>
                  <a:srgbClr val="3549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17600" y="508000"/>
            <a:ext cx="10295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D90033"/>
              </a:buClr>
              <a:buSzPts val="3600"/>
            </a:pPr>
            <a:r>
              <a:rPr lang="ru-RU" sz="2400" b="1" dirty="0" smtClean="0">
                <a:solidFill>
                  <a:srgbClr val="D90033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Ключевые мероприятия, реализованные  за январь-июнь 2019 года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0033"/>
              </a:buClr>
              <a:buSzPts val="3600"/>
              <a:buFont typeface="Arial Narrow"/>
              <a:buNone/>
            </a:pPr>
            <a:endParaRPr lang="ru-RU" sz="2400" b="1" dirty="0" smtClean="0">
              <a:solidFill>
                <a:srgbClr val="D9003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2" name="Google Shape;122;p15"/>
          <p:cNvGraphicFramePr/>
          <p:nvPr>
            <p:extLst>
              <p:ext uri="{D42A27DB-BD31-4B8C-83A1-F6EECF244321}">
                <p14:modId xmlns:p14="http://schemas.microsoft.com/office/powerpoint/2010/main" val="2683306909"/>
              </p:ext>
            </p:extLst>
          </p:nvPr>
        </p:nvGraphicFramePr>
        <p:xfrm>
          <a:off x="448933" y="1145780"/>
          <a:ext cx="11219541" cy="4594042"/>
        </p:xfrm>
        <a:graphic>
          <a:graphicData uri="http://schemas.openxmlformats.org/drawingml/2006/table">
            <a:tbl>
              <a:tblPr>
                <a:noFill/>
                <a:tableStyleId>{9CA14A49-B9D1-42CC-B521-E40198A9ED68}</a:tableStyleId>
              </a:tblPr>
              <a:tblGrid>
                <a:gridCol w="453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5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14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№</a:t>
                      </a:r>
                      <a:endParaRPr sz="1400" b="1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baseline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Мероприятия в рамках регионального проекта</a:t>
                      </a:r>
                      <a:endParaRPr sz="1400" b="1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Заключен государственный контракт 03.06.2019 года на приобретение 21 единицы автотранспорта, предполагаемый срок поставки всей партии товара – 06.08.2019г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Утвержден план иммунизации против пневмококковой инфекции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граждан старше трудоспособного возраста из групп риска, проживающих в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организациях социального обслуживания в Удмуртской Республике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 2019 год (распоряжение МЗ УР от 05.02.2019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г. № 0101)</a:t>
                      </a:r>
                      <a:endParaRPr lang="ru-RU" sz="1400" b="1" i="1" dirty="0" smtClean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9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Утвержден график открытия гериатрических кабинетов  (распоряжение МЗ УР от 29.12.2018г.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№ 1586)</a:t>
                      </a:r>
                      <a:endParaRPr lang="ru-RU" sz="1400" b="1" i="1" dirty="0" smtClean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990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Утвержден план открытия гериатрических коек в государственных медицинских организациях в 2019 году, в настоящее время дополнительно открыто 45 коек (всего работает 61 гериатрическая койка)</a:t>
                      </a:r>
                      <a:endParaRPr lang="ru-RU" sz="1400" b="1" i="1" dirty="0" smtClean="0">
                        <a:solidFill>
                          <a:srgbClr val="D900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1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</a:t>
                      </a:r>
                      <a:r>
                        <a:rPr lang="en-US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Мин</a:t>
                      </a:r>
                      <a:r>
                        <a:rPr lang="ru-RU" sz="1400" b="1" i="1" baseline="0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здравом Удмуртской Республики п</a:t>
                      </a: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одготовлен проект Региональной программы системной поддержки и повышения качества жизни граждан старшего поколения в Удмуртской Республике. Проект направлен на согласование в Минздрав России, который после согласования будет утвержден постановлением Правительства Удмуртской Республики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14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i="0" u="none" strike="noStrike" cap="none" dirty="0" smtClean="0">
                          <a:solidFill>
                            <a:srgbClr val="35497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14.</a:t>
                      </a:r>
                      <a:endParaRPr sz="1400" b="1" i="0" u="none" strike="noStrike" cap="none" dirty="0">
                        <a:solidFill>
                          <a:srgbClr val="35497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D900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Состоялись два аукциона на оказание услуг по изготовлению полиграфической продукции (баннеров, брошюр, листовок) в рамках информационно-коммуникационное сопровождения Национального проекта «Демография». В настоящее время проводится работа по подписания Государственных контрактов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23" name="Google Shape;123;p15" descr="Удмуртия презентация 16-9 ОпытУдмуртии 01-08 [Режим совместимости] - Microsoft PowerPoint"/>
          <p:cNvPicPr preferRelativeResize="0"/>
          <p:nvPr/>
        </p:nvPicPr>
        <p:blipFill rotWithShape="1">
          <a:blip r:embed="rId4">
            <a:alphaModFix/>
          </a:blip>
          <a:srcRect l="20477" t="54477" r="72644" b="38708"/>
          <a:stretch/>
        </p:blipFill>
        <p:spPr>
          <a:xfrm>
            <a:off x="206376" y="469900"/>
            <a:ext cx="588282" cy="62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1929</Words>
  <Application>Microsoft Office PowerPoint</Application>
  <PresentationFormat>Широкоэкранный</PresentationFormat>
  <Paragraphs>382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Roboto Condensed Light</vt:lpstr>
      <vt:lpstr>Trebuchet MS</vt:lpstr>
      <vt:lpstr>LilyUPC</vt:lpstr>
      <vt:lpstr>Wingdings</vt:lpstr>
      <vt:lpstr>Calibri</vt:lpstr>
      <vt:lpstr>Arial Narrow</vt:lpstr>
      <vt:lpstr>Rod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cp:lastPrinted>2019-06-21T05:49:34Z</cp:lastPrinted>
  <dcterms:modified xsi:type="dcterms:W3CDTF">2019-06-25T10:14:20Z</dcterms:modified>
</cp:coreProperties>
</file>